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21" Type="http://schemas.openxmlformats.org/officeDocument/2006/relationships/image" Target="../media/image41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20" Type="http://schemas.openxmlformats.org/officeDocument/2006/relationships/image" Target="../media/image40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19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4084F-C342-4991-8BA5-98951608D15A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FBBA-3176-4B2C-BA8A-86BF92B1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FBBA-3176-4B2C-BA8A-86BF92B129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FBE5-4C04-4CD9-B5AB-CD20B6E9BAAE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1E3F-B357-41AA-9B46-47579680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40.bin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6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ON UNICYCLIC REFLEXIVE </a:t>
            </a:r>
            <a:r>
              <a:rPr lang="en-US" sz="6000" dirty="0" smtClean="0"/>
              <a:t>GRAPHS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800" b="1" dirty="0" smtClean="0"/>
              <a:t>The length of the cycle with six </a:t>
            </a:r>
            <a:r>
              <a:rPr lang="en-US" sz="2800" b="1" dirty="0" smtClean="0"/>
              <a:t>loaded vertices</a:t>
            </a:r>
            <a:endParaRPr lang="en-US" sz="28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Theorem 3. </a:t>
            </a:r>
          </a:p>
          <a:p>
            <a:pPr>
              <a:buNone/>
            </a:pPr>
            <a:r>
              <a:rPr lang="en-US" sz="2400" dirty="0" smtClean="0"/>
              <a:t>     Maximal </a:t>
            </a:r>
            <a:r>
              <a:rPr lang="en-US" sz="2400" dirty="0" smtClean="0"/>
              <a:t>length of the cycle of </a:t>
            </a:r>
            <a:r>
              <a:rPr lang="en-US" sz="2400" dirty="0" err="1" smtClean="0"/>
              <a:t>unicyclic</a:t>
            </a:r>
            <a:r>
              <a:rPr lang="en-US" sz="2400" dirty="0" smtClean="0"/>
              <a:t> </a:t>
            </a:r>
            <a:r>
              <a:rPr lang="en-US" sz="2400" dirty="0" smtClean="0"/>
              <a:t>reflexive graph with 6 loaded </a:t>
            </a:r>
            <a:r>
              <a:rPr lang="en-US" sz="2400" dirty="0" smtClean="0"/>
              <a:t>vertices is </a:t>
            </a:r>
            <a:r>
              <a:rPr lang="en-US" sz="2400" i="1" dirty="0" smtClean="0"/>
              <a:t>l = 12</a:t>
            </a:r>
            <a:r>
              <a:rPr lang="en-US" sz="2400" i="1" dirty="0" smtClean="0"/>
              <a:t>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pic>
        <p:nvPicPr>
          <p:cNvPr id="11" name="Picture 10" descr="radslika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276600"/>
            <a:ext cx="4978400" cy="3200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500" b="1" dirty="0" smtClean="0"/>
              <a:t> </a:t>
            </a:r>
            <a:endParaRPr lang="en-US" sz="2500" b="1" dirty="0"/>
          </a:p>
        </p:txBody>
      </p:sp>
      <p:pic>
        <p:nvPicPr>
          <p:cNvPr id="8" name="Content Placeholder 7" descr="rad slika 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295400"/>
            <a:ext cx="830580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The length of the cycle with five loaded vertices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600" b="1" dirty="0"/>
              <a:t>Theorem </a:t>
            </a:r>
            <a:r>
              <a:rPr lang="en-US" sz="2600" b="1" dirty="0" smtClean="0"/>
              <a:t>4.</a:t>
            </a:r>
          </a:p>
          <a:p>
            <a:pPr>
              <a:buNone/>
            </a:pPr>
            <a:endParaRPr lang="en-US" sz="2600" b="1" dirty="0"/>
          </a:p>
          <a:p>
            <a:pPr marL="457200" indent="-457200">
              <a:buAutoNum type="arabicPeriod"/>
            </a:pPr>
            <a:r>
              <a:rPr lang="en-US" sz="2600" dirty="0" smtClean="0"/>
              <a:t>Maximal </a:t>
            </a:r>
            <a:r>
              <a:rPr lang="en-US" sz="2600" dirty="0"/>
              <a:t>length of the cycle of </a:t>
            </a:r>
            <a:r>
              <a:rPr lang="en-US" sz="2600" dirty="0" err="1"/>
              <a:t>unicyclic</a:t>
            </a:r>
            <a:r>
              <a:rPr lang="en-US" sz="2600" dirty="0"/>
              <a:t> </a:t>
            </a:r>
            <a:r>
              <a:rPr lang="en-US" sz="2600" dirty="0" smtClean="0"/>
              <a:t>reflexive </a:t>
            </a:r>
            <a:r>
              <a:rPr lang="en-US" sz="2600" dirty="0"/>
              <a:t>graph with 5 </a:t>
            </a:r>
            <a:r>
              <a:rPr lang="en-US" sz="2600" dirty="0" smtClean="0"/>
              <a:t>loaded vertices</a:t>
            </a:r>
            <a:r>
              <a:rPr lang="en-US" sz="2600" dirty="0"/>
              <a:t>, if these vertices are not consecutive, is </a:t>
            </a:r>
            <a:r>
              <a:rPr lang="en-US" sz="2600" i="1" dirty="0"/>
              <a:t>l = 14</a:t>
            </a:r>
            <a:r>
              <a:rPr lang="en-US" sz="2600" i="1" dirty="0" smtClean="0"/>
              <a:t>.</a:t>
            </a:r>
          </a:p>
          <a:p>
            <a:pPr marL="457200" indent="-457200">
              <a:buAutoNum type="arabicPeriod"/>
            </a:pPr>
            <a:endParaRPr lang="en-US" sz="2600" i="1" dirty="0"/>
          </a:p>
          <a:p>
            <a:pPr>
              <a:buNone/>
            </a:pPr>
            <a:r>
              <a:rPr lang="en-US" sz="2600" dirty="0"/>
              <a:t>2. </a:t>
            </a:r>
            <a:r>
              <a:rPr lang="en-US" sz="2600" dirty="0" smtClean="0"/>
              <a:t>  Maximal </a:t>
            </a:r>
            <a:r>
              <a:rPr lang="en-US" sz="2600" dirty="0"/>
              <a:t>length of the cycle of </a:t>
            </a:r>
            <a:r>
              <a:rPr lang="en-US" sz="2600" dirty="0" err="1"/>
              <a:t>unicyclic</a:t>
            </a:r>
            <a:r>
              <a:rPr lang="en-US" sz="2600" dirty="0"/>
              <a:t> </a:t>
            </a:r>
            <a:r>
              <a:rPr lang="en-US" sz="2600" dirty="0" smtClean="0"/>
              <a:t>reflexive </a:t>
            </a:r>
            <a:r>
              <a:rPr lang="en-US" sz="2600" dirty="0"/>
              <a:t>graph with </a:t>
            </a:r>
            <a:r>
              <a:rPr lang="en-US" sz="2600" dirty="0" smtClean="0"/>
              <a:t>5</a:t>
            </a:r>
            <a:endParaRPr lang="en-US" sz="2600" dirty="0" smtClean="0"/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600" dirty="0" smtClean="0"/>
              <a:t>consecutive loaded vertices is </a:t>
            </a:r>
            <a:r>
              <a:rPr lang="en-US" sz="2600" i="1" dirty="0" smtClean="0"/>
              <a:t>l = 16.</a:t>
            </a:r>
            <a:endParaRPr lang="en-US" sz="26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     </a:t>
            </a:r>
            <a:endParaRPr lang="en-US" sz="2400" dirty="0" smtClean="0"/>
          </a:p>
          <a:p>
            <a:pPr>
              <a:buNone/>
            </a:pPr>
            <a:r>
              <a:rPr lang="en-US" sz="4000" b="1" dirty="0" smtClean="0"/>
              <a:t>The length of the cycle with four loaded vertices</a:t>
            </a:r>
            <a:endParaRPr lang="en-US" sz="2400" dirty="0" smtClean="0"/>
          </a:p>
          <a:p>
            <a:pPr>
              <a:buNone/>
            </a:pPr>
            <a:r>
              <a:rPr lang="en-US" sz="3100" b="1" dirty="0"/>
              <a:t>Theorem </a:t>
            </a:r>
            <a:r>
              <a:rPr lang="en-US" sz="3100" b="1" dirty="0" smtClean="0"/>
              <a:t>5.</a:t>
            </a:r>
          </a:p>
          <a:p>
            <a:pPr>
              <a:buNone/>
            </a:pPr>
            <a:endParaRPr lang="en-US" sz="3100" b="1" dirty="0"/>
          </a:p>
          <a:p>
            <a:pPr>
              <a:buNone/>
            </a:pPr>
            <a:r>
              <a:rPr lang="en-US" sz="2800" dirty="0"/>
              <a:t>1. Maximal length of the cycle of </a:t>
            </a:r>
            <a:r>
              <a:rPr lang="en-US" sz="2800" dirty="0" err="1"/>
              <a:t>unicyclic</a:t>
            </a:r>
            <a:r>
              <a:rPr lang="en-US" sz="2800" dirty="0"/>
              <a:t> </a:t>
            </a:r>
            <a:r>
              <a:rPr lang="en-US" sz="2800" dirty="0" smtClean="0"/>
              <a:t>reflexive </a:t>
            </a:r>
            <a:r>
              <a:rPr lang="en-US" sz="2800" dirty="0"/>
              <a:t>graph with 4 </a:t>
            </a:r>
            <a:r>
              <a:rPr lang="en-US" sz="2800" dirty="0" smtClean="0"/>
              <a:t>loaded vertices</a:t>
            </a:r>
            <a:r>
              <a:rPr lang="en-US" sz="2800" dirty="0"/>
              <a:t>, if there are no consecutive loaded vertices on the cycle, </a:t>
            </a:r>
            <a:r>
              <a:rPr lang="en-US" sz="2800" dirty="0" smtClean="0"/>
              <a:t>is </a:t>
            </a:r>
            <a:r>
              <a:rPr lang="en-US" sz="2800" i="1" dirty="0" smtClean="0"/>
              <a:t>l </a:t>
            </a:r>
            <a:r>
              <a:rPr lang="en-US" sz="2800" i="1" dirty="0"/>
              <a:t>= 16.</a:t>
            </a:r>
          </a:p>
          <a:p>
            <a:pPr>
              <a:buNone/>
            </a:pPr>
            <a:r>
              <a:rPr lang="en-US" sz="2800" dirty="0"/>
              <a:t>2. Maximal length of the cycle of </a:t>
            </a:r>
            <a:r>
              <a:rPr lang="en-US" sz="2800" dirty="0" err="1"/>
              <a:t>unicyclic</a:t>
            </a:r>
            <a:r>
              <a:rPr lang="en-US" sz="2800" dirty="0"/>
              <a:t> </a:t>
            </a:r>
            <a:r>
              <a:rPr lang="en-US" sz="2800" dirty="0" smtClean="0"/>
              <a:t>reflexive </a:t>
            </a:r>
            <a:r>
              <a:rPr lang="en-US" sz="2800" dirty="0"/>
              <a:t>graph with 4 </a:t>
            </a:r>
            <a:r>
              <a:rPr lang="en-US" sz="2800" dirty="0" smtClean="0"/>
              <a:t>loaded vertices</a:t>
            </a:r>
            <a:r>
              <a:rPr lang="en-US" sz="2800" dirty="0"/>
              <a:t>, if there are </a:t>
            </a:r>
            <a:r>
              <a:rPr lang="en-US" sz="2800" dirty="0" err="1"/>
              <a:t>are</a:t>
            </a:r>
            <a:r>
              <a:rPr lang="en-US" sz="2800" dirty="0"/>
              <a:t> two (but not three, and not four) </a:t>
            </a:r>
            <a:r>
              <a:rPr lang="en-US" sz="2800" dirty="0" smtClean="0"/>
              <a:t>consecutive loaded </a:t>
            </a:r>
            <a:r>
              <a:rPr lang="en-US" sz="2800" dirty="0"/>
              <a:t>vertices on the cycle is </a:t>
            </a:r>
            <a:r>
              <a:rPr lang="en-US" sz="2800" i="1" dirty="0"/>
              <a:t>l = 21.</a:t>
            </a:r>
          </a:p>
          <a:p>
            <a:pPr>
              <a:buNone/>
            </a:pPr>
            <a:r>
              <a:rPr lang="en-US" sz="2800" dirty="0"/>
              <a:t>3. Maximal length of the cycle of </a:t>
            </a:r>
            <a:r>
              <a:rPr lang="en-US" sz="2800" dirty="0" err="1"/>
              <a:t>unicyclic</a:t>
            </a:r>
            <a:r>
              <a:rPr lang="en-US" sz="2800" dirty="0"/>
              <a:t> </a:t>
            </a:r>
            <a:r>
              <a:rPr lang="en-US" sz="2800" dirty="0" smtClean="0"/>
              <a:t>reflexive </a:t>
            </a:r>
            <a:r>
              <a:rPr lang="en-US" sz="2800" dirty="0"/>
              <a:t>graph with 4 </a:t>
            </a:r>
            <a:r>
              <a:rPr lang="en-US" sz="2800" dirty="0" smtClean="0"/>
              <a:t>loaded vertices</a:t>
            </a:r>
            <a:r>
              <a:rPr lang="en-US" sz="2800" dirty="0"/>
              <a:t>, if there are </a:t>
            </a:r>
            <a:r>
              <a:rPr lang="en-US" sz="2800" dirty="0" err="1"/>
              <a:t>are</a:t>
            </a:r>
            <a:r>
              <a:rPr lang="en-US" sz="2800" dirty="0"/>
              <a:t> three (but not four) consecutive </a:t>
            </a:r>
            <a:r>
              <a:rPr lang="en-US" sz="2800" dirty="0" smtClean="0"/>
              <a:t>loaded vertices on </a:t>
            </a:r>
            <a:r>
              <a:rPr lang="en-US" sz="2800" dirty="0"/>
              <a:t>the cycle is </a:t>
            </a:r>
            <a:r>
              <a:rPr lang="en-US" sz="2800" i="1" dirty="0"/>
              <a:t>l = 38</a:t>
            </a:r>
            <a:r>
              <a:rPr lang="en-US" sz="2800" i="1" dirty="0" smtClean="0"/>
              <a:t>.</a:t>
            </a:r>
          </a:p>
          <a:p>
            <a:pPr>
              <a:buNone/>
            </a:pPr>
            <a:r>
              <a:rPr lang="en-US" sz="2800" dirty="0"/>
              <a:t>4. The length of the cycle of </a:t>
            </a:r>
            <a:r>
              <a:rPr lang="en-US" sz="2800" dirty="0" err="1"/>
              <a:t>unicyclic</a:t>
            </a:r>
            <a:r>
              <a:rPr lang="en-US" sz="2800" dirty="0"/>
              <a:t> </a:t>
            </a:r>
            <a:r>
              <a:rPr lang="en-US" sz="2800" dirty="0" smtClean="0"/>
              <a:t>reflexive </a:t>
            </a:r>
            <a:r>
              <a:rPr lang="en-US" sz="2800" dirty="0"/>
              <a:t>graph with 4 </a:t>
            </a:r>
            <a:r>
              <a:rPr lang="en-US" sz="2800" dirty="0" smtClean="0"/>
              <a:t>consecutive loaded </a:t>
            </a:r>
            <a:r>
              <a:rPr lang="en-US" sz="2800" dirty="0"/>
              <a:t>vertices, has no upper bound.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cetvor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990600"/>
            <a:ext cx="4038600" cy="2198224"/>
          </a:xfrm>
        </p:spPr>
      </p:pic>
      <p:sp>
        <p:nvSpPr>
          <p:cNvPr id="9" name="Rectangle 8"/>
          <p:cNvSpPr/>
          <p:nvPr/>
        </p:nvSpPr>
        <p:spPr>
          <a:xfrm>
            <a:off x="533400" y="35814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m, p, n, q be </a:t>
            </a:r>
            <a:r>
              <a:rPr lang="en-US" sz="2400" i="1" dirty="0" smtClean="0"/>
              <a:t>the </a:t>
            </a:r>
            <a:r>
              <a:rPr lang="en-US" sz="2400" dirty="0" smtClean="0"/>
              <a:t>lengths of the paths (</a:t>
            </a:r>
            <a:r>
              <a:rPr lang="en-US" sz="2400" i="1" dirty="0" smtClean="0"/>
              <a:t>a; b), (c; d), (a; d), (b; c), </a:t>
            </a:r>
            <a:r>
              <a:rPr lang="en-US" sz="2400" i="1" dirty="0" smtClean="0"/>
              <a:t>      respectively</a:t>
            </a:r>
          </a:p>
          <a:p>
            <a:r>
              <a:rPr lang="en-US" sz="2400" i="1" dirty="0" smtClean="0"/>
              <a:t>The </a:t>
            </a:r>
            <a:r>
              <a:rPr lang="en-US" sz="2400" i="1" dirty="0" smtClean="0"/>
              <a:t>length of </a:t>
            </a:r>
            <a:r>
              <a:rPr lang="en-US" sz="2400" i="1" dirty="0" smtClean="0"/>
              <a:t>the </a:t>
            </a:r>
            <a:r>
              <a:rPr lang="en-US" sz="2400" dirty="0" smtClean="0"/>
              <a:t>cycle </a:t>
            </a:r>
            <a:r>
              <a:rPr lang="en-US" sz="2400" dirty="0" smtClean="0"/>
              <a:t>of graph </a:t>
            </a:r>
            <a:r>
              <a:rPr lang="en-US" sz="2400" i="1" dirty="0" smtClean="0"/>
              <a:t>G  </a:t>
            </a:r>
            <a:r>
              <a:rPr lang="en-US" sz="2400" i="1" dirty="0" smtClean="0"/>
              <a:t>is l = m + p + q + </a:t>
            </a:r>
            <a:r>
              <a:rPr lang="en-US" sz="2400" i="1" dirty="0" smtClean="0"/>
              <a:t>n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50292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PG(2) = </a:t>
            </a:r>
            <a:r>
              <a:rPr lang="en-US" sz="2400" i="1" dirty="0" smtClean="0"/>
              <a:t>mpqn-</a:t>
            </a:r>
            <a:r>
              <a:rPr lang="en-US" sz="2400" dirty="0" smtClean="0"/>
              <a:t>4</a:t>
            </a:r>
            <a:r>
              <a:rPr lang="en-US" sz="2400" i="1" dirty="0" smtClean="0"/>
              <a:t>mpn-4mnq-4pqm-  4pqn+12mn+12mq+12pq+12np+16nq+16mp-</a:t>
            </a:r>
            <a:endParaRPr lang="en-US" sz="2400" i="1" dirty="0" smtClean="0"/>
          </a:p>
          <a:p>
            <a:r>
              <a:rPr lang="en-US" sz="2400" dirty="0" smtClean="0"/>
              <a:t>32</a:t>
            </a:r>
            <a:r>
              <a:rPr lang="en-US" sz="2400" i="1" dirty="0" smtClean="0"/>
              <a:t>m </a:t>
            </a:r>
            <a:r>
              <a:rPr lang="en-US" sz="2400" i="1" dirty="0" smtClean="0"/>
              <a:t>- </a:t>
            </a:r>
            <a:r>
              <a:rPr lang="en-US" sz="2400" i="1" dirty="0" smtClean="0"/>
              <a:t>32n </a:t>
            </a:r>
            <a:r>
              <a:rPr lang="en-US" sz="2400" i="1" dirty="0" smtClean="0"/>
              <a:t>- </a:t>
            </a:r>
            <a:r>
              <a:rPr lang="en-US" sz="2400" i="1" dirty="0" smtClean="0"/>
              <a:t>32p </a:t>
            </a:r>
            <a:r>
              <a:rPr lang="en-US" sz="2400" i="1" dirty="0" smtClean="0"/>
              <a:t>- </a:t>
            </a:r>
            <a:r>
              <a:rPr lang="en-US" sz="2400" i="1" dirty="0" smtClean="0"/>
              <a:t>32q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153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i="1" dirty="0"/>
              <a:t>m = </a:t>
            </a:r>
            <a:r>
              <a:rPr lang="en-US" sz="2000" i="1" dirty="0" smtClean="0"/>
              <a:t>1:  PG(2</a:t>
            </a:r>
            <a:r>
              <a:rPr lang="en-US" sz="2000" i="1" dirty="0"/>
              <a:t>) = </a:t>
            </a:r>
            <a:r>
              <a:rPr lang="en-US" sz="2000" i="1" dirty="0" smtClean="0"/>
              <a:t>-3pqn </a:t>
            </a:r>
            <a:r>
              <a:rPr lang="en-US" sz="2000" i="1" dirty="0"/>
              <a:t>+ 8pn </a:t>
            </a:r>
            <a:r>
              <a:rPr lang="en-US" sz="2000" i="1" dirty="0" smtClean="0"/>
              <a:t>+ </a:t>
            </a:r>
            <a:r>
              <a:rPr lang="pt-BR" sz="2000" dirty="0" smtClean="0"/>
              <a:t>12</a:t>
            </a:r>
            <a:r>
              <a:rPr lang="pt-BR" sz="2000" i="1" dirty="0" smtClean="0"/>
              <a:t>nq </a:t>
            </a:r>
            <a:r>
              <a:rPr lang="pt-BR" sz="2000" i="1" dirty="0"/>
              <a:t>+ 8pq </a:t>
            </a:r>
            <a:r>
              <a:rPr lang="pt-BR" sz="2000" i="1" dirty="0" smtClean="0"/>
              <a:t>- </a:t>
            </a:r>
            <a:r>
              <a:rPr lang="pt-BR" sz="2000" i="1" dirty="0"/>
              <a:t>20n </a:t>
            </a:r>
            <a:r>
              <a:rPr lang="pt-BR" sz="2000" i="1" dirty="0" smtClean="0"/>
              <a:t>- </a:t>
            </a:r>
            <a:r>
              <a:rPr lang="pt-BR" sz="2000" i="1" dirty="0"/>
              <a:t>20q </a:t>
            </a:r>
            <a:r>
              <a:rPr lang="pt-BR" sz="2000" i="1" dirty="0" smtClean="0"/>
              <a:t>- </a:t>
            </a:r>
            <a:r>
              <a:rPr lang="pt-BR" sz="2000" i="1" dirty="0"/>
              <a:t>16p </a:t>
            </a:r>
            <a:r>
              <a:rPr lang="pt-BR" sz="2000" i="1" dirty="0" smtClean="0"/>
              <a:t>- </a:t>
            </a:r>
            <a:r>
              <a:rPr lang="pt-BR" sz="2000" i="1" dirty="0"/>
              <a:t>32 n </a:t>
            </a:r>
            <a:endParaRPr lang="pt-BR" sz="2000" i="1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597" y="1560000"/>
          <a:ext cx="5943603" cy="45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907"/>
                <a:gridCol w="717907"/>
                <a:gridCol w="717907"/>
                <a:gridCol w="717907"/>
                <a:gridCol w="717907"/>
                <a:gridCol w="717907"/>
                <a:gridCol w="717907"/>
                <a:gridCol w="918254"/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PG(2)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λ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≤2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λ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&gt;</a:t>
                      </a:r>
                      <a:r>
                        <a:rPr lang="en-US" sz="1600" dirty="0" smtClean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4p-64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/>
                        <a:t>p≤16</a:t>
                      </a:r>
                      <a:endParaRPr lang="en-US" sz="1600" b="0" i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p≥17</a:t>
                      </a:r>
                      <a:endParaRPr lang="en-US" sz="1600" i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6p-60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8p-56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10p-52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12p-48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14p-44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16p-40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18p-36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20p-32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22p-28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24p-24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5p-44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4p-28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3p-12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p≤4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2p+4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/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p+20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p≥1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i="1" dirty="0"/>
              <a:t>m = n = </a:t>
            </a:r>
            <a:r>
              <a:rPr lang="en-US" sz="2000" i="1" dirty="0" smtClean="0"/>
              <a:t>1: </a:t>
            </a:r>
            <a:r>
              <a:rPr lang="en-US" sz="2000" i="1" dirty="0"/>
              <a:t>PG(2) = 5pq </a:t>
            </a:r>
            <a:r>
              <a:rPr lang="en-US" sz="2000" i="1" dirty="0" smtClean="0"/>
              <a:t>- </a:t>
            </a:r>
            <a:r>
              <a:rPr lang="en-US" sz="2000" i="1" dirty="0"/>
              <a:t>8p </a:t>
            </a:r>
            <a:r>
              <a:rPr lang="en-US" sz="2000" i="1" dirty="0" smtClean="0"/>
              <a:t>- </a:t>
            </a:r>
            <a:r>
              <a:rPr lang="en-US" sz="2000" i="1" dirty="0"/>
              <a:t>8q </a:t>
            </a:r>
            <a:r>
              <a:rPr lang="en-US" sz="2000" i="1" dirty="0" smtClean="0"/>
              <a:t>– 52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p≥35: PG(2)= </a:t>
            </a:r>
            <a:r>
              <a:rPr lang="en-US" sz="2000" dirty="0"/>
              <a:t>167</a:t>
            </a:r>
            <a:r>
              <a:rPr lang="en-US" sz="2000" i="1" dirty="0"/>
              <a:t>q </a:t>
            </a:r>
            <a:r>
              <a:rPr lang="en-US" sz="2000" i="1" dirty="0" smtClean="0"/>
              <a:t>- </a:t>
            </a:r>
            <a:r>
              <a:rPr lang="en-US" sz="2000" i="1" dirty="0"/>
              <a:t>332 &gt; 0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p≥11 and q≥3: PG(2)= </a:t>
            </a:r>
            <a:r>
              <a:rPr lang="en-US" sz="2000" dirty="0"/>
              <a:t>4</a:t>
            </a:r>
            <a:r>
              <a:rPr lang="en-US" sz="2000" dirty="0" smtClean="0"/>
              <a:t>7</a:t>
            </a:r>
            <a:r>
              <a:rPr lang="en-US" sz="2000" i="1" dirty="0" smtClean="0"/>
              <a:t>q - 140 &gt; 0</a:t>
            </a:r>
            <a:r>
              <a:rPr lang="en-US" sz="2000" i="1" dirty="0" smtClean="0"/>
              <a:t>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λ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≤2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λ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0" dirty="0" smtClean="0"/>
                        <a:t>&gt;</a:t>
                      </a:r>
                      <a:r>
                        <a:rPr lang="en-US" sz="18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2q-68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7q-76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12q-84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17q-92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22q-100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27q-108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32q-116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37q-124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42q-132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/>
                        <a:t>q≤3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q≥4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m=n=p=1:</a:t>
            </a:r>
            <a:r>
              <a:rPr lang="en-US" i="1" dirty="0"/>
              <a:t> </a:t>
            </a:r>
            <a:r>
              <a:rPr lang="en-US" i="1" dirty="0" smtClean="0"/>
              <a:t> PG(2</a:t>
            </a:r>
            <a:r>
              <a:rPr lang="en-US" i="1" dirty="0"/>
              <a:t>) = </a:t>
            </a:r>
            <a:r>
              <a:rPr lang="en-US" i="1" dirty="0" smtClean="0"/>
              <a:t>-3q - </a:t>
            </a:r>
            <a:r>
              <a:rPr lang="en-US" i="1" dirty="0"/>
              <a:t>60 &lt; 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etvor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5395648" cy="4297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length of the cycle with three loaded vertices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Theorem 6.</a:t>
            </a:r>
          </a:p>
          <a:p>
            <a:pPr>
              <a:buNone/>
            </a:pPr>
            <a:r>
              <a:rPr lang="en-US" dirty="0" smtClean="0"/>
              <a:t>    Let </a:t>
            </a:r>
            <a:r>
              <a:rPr lang="en-US" dirty="0"/>
              <a:t>G be the </a:t>
            </a:r>
            <a:r>
              <a:rPr lang="en-US" dirty="0" err="1"/>
              <a:t>unicyclic</a:t>
            </a:r>
            <a:r>
              <a:rPr lang="en-US" dirty="0"/>
              <a:t> </a:t>
            </a:r>
            <a:r>
              <a:rPr lang="en-US" dirty="0" smtClean="0"/>
              <a:t>reflexive </a:t>
            </a:r>
            <a:r>
              <a:rPr lang="en-US" dirty="0"/>
              <a:t>graph with </a:t>
            </a:r>
            <a:r>
              <a:rPr lang="en-US" dirty="0" smtClean="0"/>
              <a:t>exactly three </a:t>
            </a:r>
            <a:r>
              <a:rPr lang="en-US" dirty="0"/>
              <a:t>loaded </a:t>
            </a:r>
            <a:r>
              <a:rPr lang="en-US" dirty="0" smtClean="0"/>
              <a:t>vertices of </a:t>
            </a:r>
            <a:r>
              <a:rPr lang="en-US" dirty="0"/>
              <a:t>the </a:t>
            </a:r>
            <a:r>
              <a:rPr lang="en-US" dirty="0" smtClean="0"/>
              <a:t>cycle, and let m, n and k be the lengths of the paths between its loaded vertices, p= min (</a:t>
            </a:r>
            <a:r>
              <a:rPr lang="en-US" dirty="0" err="1" smtClean="0"/>
              <a:t>m,n,k</a:t>
            </a:r>
            <a:r>
              <a:rPr lang="en-US" dirty="0" smtClean="0"/>
              <a:t>).  </a:t>
            </a:r>
          </a:p>
          <a:p>
            <a:pPr>
              <a:buNone/>
            </a:pPr>
            <a:r>
              <a:rPr lang="en-US" dirty="0" smtClean="0"/>
              <a:t> 1. If p≥3 </a:t>
            </a:r>
            <a:r>
              <a:rPr lang="en-US" dirty="0"/>
              <a:t>then the maximal length of the cycle is 18.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2. If p=2: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2.1. m=n=2, the length of the cycle is not   bounded.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2.2. m=2, n≥3, k≥3,  maximal length of the cycle is 23.</a:t>
            </a:r>
          </a:p>
          <a:p>
            <a:pPr>
              <a:buNone/>
            </a:pPr>
            <a:r>
              <a:rPr lang="en-US" dirty="0" smtClean="0"/>
              <a:t> 3. If p=1: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3.1. m=n=1, or m=1, n=2, </a:t>
            </a:r>
            <a:r>
              <a:rPr lang="en-US" dirty="0" smtClean="0"/>
              <a:t>the length of the cycle is not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/>
              <a:t>bounded.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3.2 m=1, n≥3, k≥3, </a:t>
            </a:r>
            <a:r>
              <a:rPr lang="en-US" dirty="0" smtClean="0"/>
              <a:t>maximal length of the cycle is 40.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oj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604044"/>
            <a:ext cx="3391426" cy="1834356"/>
          </a:xfrm>
        </p:spPr>
      </p:pic>
      <p:sp>
        <p:nvSpPr>
          <p:cNvPr id="5" name="Rectangle 4"/>
          <p:cNvSpPr/>
          <p:nvPr/>
        </p:nvSpPr>
        <p:spPr>
          <a:xfrm>
            <a:off x="1524000" y="2873276"/>
            <a:ext cx="6477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m, </a:t>
            </a:r>
            <a:r>
              <a:rPr lang="en-US" sz="2400" i="1" dirty="0" smtClean="0"/>
              <a:t>n</a:t>
            </a:r>
            <a:r>
              <a:rPr lang="en-US" sz="2400" i="1" dirty="0" smtClean="0"/>
              <a:t>, </a:t>
            </a:r>
            <a:r>
              <a:rPr lang="en-US" sz="2400" i="1" dirty="0" smtClean="0"/>
              <a:t>k </a:t>
            </a:r>
            <a:r>
              <a:rPr lang="en-US" sz="2400" i="1" dirty="0" smtClean="0"/>
              <a:t>be the </a:t>
            </a:r>
            <a:r>
              <a:rPr lang="en-US" sz="2400" dirty="0" smtClean="0"/>
              <a:t>lengths of the paths (</a:t>
            </a:r>
            <a:r>
              <a:rPr lang="en-US" sz="2400" i="1" dirty="0" smtClean="0"/>
              <a:t>a; b), </a:t>
            </a:r>
            <a:r>
              <a:rPr lang="en-US" sz="2400" i="1" dirty="0" smtClean="0"/>
              <a:t>(b; c), (c; a), respectively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The length of the </a:t>
            </a:r>
            <a:r>
              <a:rPr lang="en-US" sz="2400" dirty="0" smtClean="0"/>
              <a:t>cycle of graph </a:t>
            </a:r>
            <a:r>
              <a:rPr lang="en-US" sz="2400" i="1" dirty="0" smtClean="0"/>
              <a:t>G  is l = m + </a:t>
            </a:r>
            <a:r>
              <a:rPr lang="en-US" sz="2400" i="1" dirty="0" smtClean="0"/>
              <a:t>n </a:t>
            </a:r>
            <a:r>
              <a:rPr lang="en-US" sz="2400" i="1" dirty="0" smtClean="0"/>
              <a:t>+ </a:t>
            </a:r>
            <a:r>
              <a:rPr lang="en-US" sz="2400" i="1" dirty="0" smtClean="0"/>
              <a:t>k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p = min (</a:t>
            </a:r>
            <a:r>
              <a:rPr lang="en-US" sz="2400" i="1" dirty="0" err="1" smtClean="0"/>
              <a:t>m,n,k</a:t>
            </a:r>
            <a:r>
              <a:rPr lang="en-US" sz="2400" i="1" dirty="0" smtClean="0"/>
              <a:t>)</a:t>
            </a:r>
          </a:p>
          <a:p>
            <a:endParaRPr lang="en-US" sz="2400" i="1" dirty="0" smtClean="0"/>
          </a:p>
          <a:p>
            <a:endParaRPr lang="en-US" sz="24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71600" y="5405735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PG(2) = </a:t>
            </a:r>
            <a:r>
              <a:rPr lang="en-US" sz="2400" i="1" dirty="0" smtClean="0"/>
              <a:t>-</a:t>
            </a:r>
            <a:r>
              <a:rPr lang="en-US" sz="2400" i="1" dirty="0" err="1" smtClean="0"/>
              <a:t>mnk</a:t>
            </a:r>
            <a:r>
              <a:rPr lang="en-US" sz="2400" i="1" dirty="0" smtClean="0"/>
              <a:t> </a:t>
            </a:r>
            <a:r>
              <a:rPr lang="en-US" sz="2400" i="1" dirty="0" smtClean="0"/>
              <a:t>+ 4mn + 4mk + 4nk </a:t>
            </a:r>
            <a:r>
              <a:rPr lang="en-US" sz="2400" i="1" dirty="0" smtClean="0"/>
              <a:t>- </a:t>
            </a:r>
            <a:r>
              <a:rPr lang="en-US" sz="2400" i="1" dirty="0" smtClean="0"/>
              <a:t>12m </a:t>
            </a:r>
            <a:r>
              <a:rPr lang="en-US" sz="2400" i="1" dirty="0" smtClean="0"/>
              <a:t>- </a:t>
            </a:r>
            <a:r>
              <a:rPr lang="en-US" sz="2400" i="1" dirty="0" smtClean="0"/>
              <a:t>12n </a:t>
            </a:r>
            <a:r>
              <a:rPr lang="en-US" sz="2400" i="1" dirty="0" smtClean="0"/>
              <a:t>- </a:t>
            </a:r>
            <a:r>
              <a:rPr lang="en-US" sz="2400" i="1" dirty="0" smtClean="0"/>
              <a:t>12k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r>
              <a:rPr lang="en-US" i="1" dirty="0"/>
              <a:t>The spectrum of a simple graph (non-oriented, without loops </a:t>
            </a:r>
            <a:r>
              <a:rPr lang="en-US" i="1" dirty="0" smtClean="0"/>
              <a:t>and multiple </a:t>
            </a:r>
            <a:r>
              <a:rPr lang="en-US" i="1" dirty="0"/>
              <a:t>edges) is the </a:t>
            </a:r>
            <a:r>
              <a:rPr lang="en-US" i="1" dirty="0" smtClean="0"/>
              <a:t>spectrum                       of its             adjacency matrix, along with the usual assumption       </a:t>
            </a:r>
          </a:p>
          <a:p>
            <a:endParaRPr lang="en-US" dirty="0"/>
          </a:p>
          <a:p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Interlacing theorem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i="1" dirty="0" smtClean="0"/>
              <a:t>Let                             be the </a:t>
            </a:r>
            <a:r>
              <a:rPr lang="en-US" i="1" dirty="0" err="1" smtClean="0"/>
              <a:t>eigenvalues</a:t>
            </a:r>
            <a:r>
              <a:rPr lang="en-US" i="1" dirty="0" smtClean="0"/>
              <a:t> of a graph G and  </a:t>
            </a:r>
            <a:r>
              <a:rPr lang="en-US" dirty="0" smtClean="0"/>
              <a:t>                            </a:t>
            </a:r>
            <a:r>
              <a:rPr lang="en-US" i="1" dirty="0" err="1" smtClean="0"/>
              <a:t>eigenvalues</a:t>
            </a:r>
            <a:r>
              <a:rPr lang="en-US" i="1" dirty="0" smtClean="0"/>
              <a:t> of its induced </a:t>
            </a:r>
            <a:r>
              <a:rPr lang="en-US" i="1" dirty="0" err="1" smtClean="0"/>
              <a:t>subgraph</a:t>
            </a:r>
            <a:r>
              <a:rPr lang="en-US" i="1" dirty="0" smtClean="0"/>
              <a:t> H. Then the inequalities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,                     , hold.</a:t>
            </a:r>
          </a:p>
          <a:p>
            <a:r>
              <a:rPr lang="en-US" i="1" dirty="0" smtClean="0"/>
              <a:t>Reflexive graphs are graphs having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1333500"/>
          <a:ext cx="1914525" cy="495300"/>
        </p:xfrm>
        <a:graphic>
          <a:graphicData uri="http://schemas.openxmlformats.org/presentationml/2006/ole">
            <p:oleObj spid="_x0000_s1026" name="Equation" r:id="rId4" imgW="736560" imgH="1904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6400" y="1277620"/>
          <a:ext cx="1107141" cy="627380"/>
        </p:xfrm>
        <a:graphic>
          <a:graphicData uri="http://schemas.openxmlformats.org/presentationml/2006/ole">
            <p:oleObj spid="_x0000_s1027" name="Equation" r:id="rId5" imgW="380880" imgH="2156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4863" y="2324100"/>
          <a:ext cx="2378075" cy="495300"/>
        </p:xfrm>
        <a:graphic>
          <a:graphicData uri="http://schemas.openxmlformats.org/presentationml/2006/ole">
            <p:oleObj spid="_x0000_s1028" name="Equation" r:id="rId6" imgW="914400" imgH="1904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399" y="3593939"/>
          <a:ext cx="2286001" cy="520861"/>
        </p:xfrm>
        <a:graphic>
          <a:graphicData uri="http://schemas.openxmlformats.org/presentationml/2006/ole">
            <p:oleObj spid="_x0000_s1030" name="Equation" r:id="rId7" imgW="100296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03036" y="4038600"/>
          <a:ext cx="2459564" cy="533400"/>
        </p:xfrm>
        <a:graphic>
          <a:graphicData uri="http://schemas.openxmlformats.org/presentationml/2006/ole">
            <p:oleObj spid="_x0000_s1031" name="Equation" r:id="rId8" imgW="105408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38200" y="5029200"/>
          <a:ext cx="2362200" cy="566928"/>
        </p:xfrm>
        <a:graphic>
          <a:graphicData uri="http://schemas.openxmlformats.org/presentationml/2006/ole">
            <p:oleObj spid="_x0000_s1033" name="Equation" r:id="rId9" imgW="952200" imgH="2286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368675" y="5105400"/>
          <a:ext cx="1900238" cy="533400"/>
        </p:xfrm>
        <a:graphic>
          <a:graphicData uri="http://schemas.openxmlformats.org/presentationml/2006/ole">
            <p:oleObj spid="_x0000_s1034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753225" y="5715000"/>
          <a:ext cx="1036638" cy="533400"/>
        </p:xfrm>
        <a:graphic>
          <a:graphicData uri="http://schemas.openxmlformats.org/presentationml/2006/ole">
            <p:oleObj spid="_x0000_s1035" name="Equation" r:id="rId11" imgW="444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p=1:                                             p=3: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p=2:                                              p=4: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3886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7≤l≤40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8≤l≤16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9≤l≤13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10≤l≤13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038600"/>
          <a:ext cx="396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</a:tblGrid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8≤l≤23</a:t>
                      </a: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9≤l≤16</a:t>
                      </a: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10≤l≤14</a:t>
                      </a: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11≤l≤14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53000" y="1066800"/>
          <a:ext cx="3886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9≤l≤18</a:t>
                      </a: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10≤l≤16</a:t>
                      </a: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11≤l≤15</a:t>
                      </a: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12≤l≤15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29200" y="4099560"/>
          <a:ext cx="3733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12≤l≤16</a:t>
                      </a:r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13≤l≤16</a:t>
                      </a:r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k≤6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14≤l≤16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p=5:</a:t>
            </a:r>
          </a:p>
          <a:p>
            <a:pPr marL="514350" indent="-514350">
              <a:buAutoNum type="arabicPeriod"/>
            </a:pPr>
            <a:r>
              <a:rPr lang="en-US" dirty="0" smtClean="0"/>
              <a:t>m=n=k=5, l=15</a:t>
            </a:r>
          </a:p>
          <a:p>
            <a:pPr marL="514350" indent="-514350">
              <a:buAutoNum type="arabicPeriod"/>
            </a:pPr>
            <a:r>
              <a:rPr lang="en-US" dirty="0" smtClean="0"/>
              <a:t>m=n=5, k=6, l=16</a:t>
            </a:r>
          </a:p>
          <a:p>
            <a:pPr marL="514350" indent="-514350">
              <a:buAutoNum type="arabicPeriod"/>
            </a:pPr>
            <a:r>
              <a:rPr lang="en-US" dirty="0" smtClean="0"/>
              <a:t>m=5, n=k=6, l=17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p=6:</a:t>
            </a:r>
          </a:p>
          <a:p>
            <a:pPr marL="514350" indent="-514350">
              <a:buNone/>
            </a:pPr>
            <a:r>
              <a:rPr lang="en-US" dirty="0" smtClean="0"/>
              <a:t>m=n=k=6, l=18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r>
              <a:rPr lang="en-US" i="1" dirty="0" smtClean="0"/>
              <a:t>Graph G is a maximal reflexive graph inside a given class of graphs C if G is reflexive and any extension </a:t>
            </a:r>
            <a:r>
              <a:rPr lang="en-US" i="1" dirty="0" err="1" smtClean="0"/>
              <a:t>G+v</a:t>
            </a:r>
            <a:r>
              <a:rPr lang="en-US" i="1" dirty="0" smtClean="0"/>
              <a:t> that belongs to C has              </a:t>
            </a:r>
          </a:p>
          <a:p>
            <a:endParaRPr lang="en-US" i="1" dirty="0" smtClean="0"/>
          </a:p>
          <a:p>
            <a:r>
              <a:rPr lang="en-US" i="1" dirty="0" smtClean="0"/>
              <a:t>Theorem (Smith):</a:t>
            </a:r>
          </a:p>
          <a:p>
            <a:pPr>
              <a:buNone/>
            </a:pPr>
            <a:r>
              <a:rPr lang="en-US" i="1" dirty="0" smtClean="0"/>
              <a:t>   For a simple graph G                  (resp.               ) if and only if each component of G is an induced </a:t>
            </a:r>
            <a:r>
              <a:rPr lang="en-US" i="1" dirty="0" err="1" smtClean="0"/>
              <a:t>subgraph</a:t>
            </a:r>
            <a:r>
              <a:rPr lang="en-US" i="1" dirty="0" smtClean="0"/>
              <a:t> (resp. proper induced </a:t>
            </a:r>
            <a:r>
              <a:rPr lang="en-US" i="1" dirty="0" err="1" smtClean="0"/>
              <a:t>subgraph</a:t>
            </a:r>
            <a:r>
              <a:rPr lang="en-US" i="1" dirty="0" smtClean="0"/>
              <a:t>) of one of the graphs of Fig. 1, all of which have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0" y="1295400"/>
          <a:ext cx="1219200" cy="609600"/>
        </p:xfrm>
        <a:graphic>
          <a:graphicData uri="http://schemas.openxmlformats.org/presentationml/2006/ole">
            <p:oleObj spid="_x0000_s2050" name="Equation" r:id="rId3" imgW="45720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3098800"/>
          <a:ext cx="1424940" cy="558800"/>
        </p:xfrm>
        <a:graphic>
          <a:graphicData uri="http://schemas.openxmlformats.org/presentationml/2006/ole">
            <p:oleObj spid="_x0000_s2051" name="Equation" r:id="rId4" imgW="647640" imgH="253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81800" y="3089836"/>
          <a:ext cx="1447800" cy="567764"/>
        </p:xfrm>
        <a:graphic>
          <a:graphicData uri="http://schemas.openxmlformats.org/presentationml/2006/ole">
            <p:oleObj spid="_x0000_s2052" name="Equation" r:id="rId5" imgW="64764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5029200"/>
          <a:ext cx="1508760" cy="558800"/>
        </p:xfrm>
        <a:graphic>
          <a:graphicData uri="http://schemas.openxmlformats.org/presentationml/2006/ole">
            <p:oleObj spid="_x0000_s2053" name="Equation" r:id="rId6" imgW="685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Figure 1.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Connected graphs that have their largest </a:t>
            </a:r>
            <a:r>
              <a:rPr lang="en-US" sz="2000" dirty="0" err="1" smtClean="0"/>
              <a:t>eigenvalue</a:t>
            </a:r>
            <a:r>
              <a:rPr lang="en-US" sz="2000" dirty="0" smtClean="0"/>
              <a:t>  (the </a:t>
            </a:r>
            <a:r>
              <a:rPr lang="en-US" sz="2000" i="1" dirty="0" smtClean="0"/>
              <a:t>index</a:t>
            </a:r>
            <a:r>
              <a:rPr lang="en-US" sz="2000" dirty="0" smtClean="0"/>
              <a:t>) equal to 2 are known as </a:t>
            </a:r>
            <a:r>
              <a:rPr lang="en-US" sz="2000" i="1" dirty="0" smtClean="0"/>
              <a:t>Smith graphs</a:t>
            </a:r>
            <a:endParaRPr lang="en-US" sz="2000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10400" y="5410200"/>
          <a:ext cx="304800" cy="342900"/>
        </p:xfrm>
        <a:graphic>
          <a:graphicData uri="http://schemas.openxmlformats.org/presentationml/2006/ole">
            <p:oleObj spid="_x0000_s3074" name="Equation" r:id="rId4" imgW="152280" imgH="190440" progId="Equation.DSMT4">
              <p:embed/>
            </p:oleObj>
          </a:graphicData>
        </a:graphic>
      </p:graphicFrame>
      <p:pic>
        <p:nvPicPr>
          <p:cNvPr id="15" name="Picture 14" descr="Fig1"/>
          <p:cNvPicPr preferRelativeResize="0"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28600" y="1066800"/>
            <a:ext cx="8652776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81000"/>
            <a:ext cx="8229600" cy="655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7086600"/>
          </a:xfrm>
        </p:spPr>
        <p:txBody>
          <a:bodyPr/>
          <a:lstStyle/>
          <a:p>
            <a:r>
              <a:rPr lang="en-US" dirty="0" smtClean="0"/>
              <a:t>Theorem (</a:t>
            </a:r>
            <a:r>
              <a:rPr lang="en-US" dirty="0" err="1" smtClean="0"/>
              <a:t>Schwenk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i="1" dirty="0" smtClean="0"/>
              <a:t>Given a graph G, let            (          ) denote the set of all cycles containing a vertex      and an edge      of G, respectively. Then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(ii)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    where  </a:t>
            </a:r>
            <a:r>
              <a:rPr lang="en-US" i="1" dirty="0" err="1" smtClean="0"/>
              <a:t>Adj</a:t>
            </a:r>
            <a:r>
              <a:rPr lang="en-US" i="1" dirty="0" smtClean="0"/>
              <a:t>(v) denotes the set of neighbors of v, while G – V(C) is the graph obtained from G by removing the vertices belonging to the cycle C.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838200"/>
          <a:ext cx="853440" cy="609600"/>
        </p:xfrm>
        <a:graphic>
          <a:graphicData uri="http://schemas.openxmlformats.org/presentationml/2006/ole">
            <p:oleObj spid="_x0000_s4098" name="Equation" r:id="rId3" imgW="35532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40680" y="838200"/>
          <a:ext cx="1036320" cy="609600"/>
        </p:xfrm>
        <a:graphic>
          <a:graphicData uri="http://schemas.openxmlformats.org/presentationml/2006/ole">
            <p:oleObj spid="_x0000_s4099" name="Equation" r:id="rId4" imgW="431640" imgH="253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29400" y="1447800"/>
          <a:ext cx="685800" cy="381000"/>
        </p:xfrm>
        <a:graphic>
          <a:graphicData uri="http://schemas.openxmlformats.org/presentationml/2006/ole">
            <p:oleObj spid="_x0000_s4100" name="Equation" r:id="rId5" imgW="101520" imgH="1267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1981200"/>
          <a:ext cx="381000" cy="381000"/>
        </p:xfrm>
        <a:graphic>
          <a:graphicData uri="http://schemas.openxmlformats.org/presentationml/2006/ole">
            <p:oleObj spid="_x0000_s4101" name="Equation" r:id="rId6" imgW="164880" imgH="1267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0262" y="2438400"/>
          <a:ext cx="8466138" cy="914400"/>
        </p:xfrm>
        <a:graphic>
          <a:graphicData uri="http://schemas.openxmlformats.org/presentationml/2006/ole">
            <p:oleObj spid="_x0000_s4102" name="Equation" r:id="rId7" imgW="364464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25461" y="3581400"/>
          <a:ext cx="7837539" cy="952798"/>
        </p:xfrm>
        <a:graphic>
          <a:graphicData uri="http://schemas.openxmlformats.org/presentationml/2006/ole">
            <p:oleObj spid="_x0000_s4103" name="Equation" r:id="rId8" imgW="32382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Corollary 1.</a:t>
            </a:r>
          </a:p>
          <a:p>
            <a:pPr>
              <a:buNone/>
            </a:pPr>
            <a:r>
              <a:rPr lang="en-US" sz="2800" i="1" dirty="0" smtClean="0"/>
              <a:t>     Let G be a graph obtained by joining a vertex      of a graph        to a vertex      of a graph       by an edge. Let        (      ) be the </a:t>
            </a:r>
            <a:r>
              <a:rPr lang="en-US" sz="2800" i="1" dirty="0" err="1" smtClean="0"/>
              <a:t>subgraph</a:t>
            </a:r>
            <a:r>
              <a:rPr lang="en-US" sz="2800" i="1" dirty="0" smtClean="0"/>
              <a:t> of       (     ) obtained by deleting the vertex     (   ) from       (resp.     ). Then</a:t>
            </a:r>
          </a:p>
          <a:p>
            <a:pPr>
              <a:buNone/>
            </a:pPr>
            <a:endParaRPr lang="en-US" sz="2800" i="1" dirty="0"/>
          </a:p>
          <a:p>
            <a:pPr>
              <a:buNone/>
            </a:pPr>
            <a:endParaRPr lang="en-US" sz="2800" i="1" dirty="0" smtClean="0"/>
          </a:p>
          <a:p>
            <a:r>
              <a:rPr lang="en-US" b="1" dirty="0" smtClean="0"/>
              <a:t>Corollary 2.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i="1" dirty="0" smtClean="0"/>
              <a:t>Let G be a graph with a pendant edge        ,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being of degree 1. Then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</a:p>
          <a:p>
            <a:pPr>
              <a:buNone/>
            </a:pPr>
            <a:r>
              <a:rPr lang="en-US" sz="2800" i="1" dirty="0" smtClean="0"/>
              <a:t>     where        (    ) is the graph obtained from G (resp.    )</a:t>
            </a:r>
          </a:p>
          <a:p>
            <a:pPr>
              <a:buNone/>
            </a:pPr>
            <a:r>
              <a:rPr lang="en-US" sz="2800" i="1" dirty="0" smtClean="0"/>
              <a:t>     by deleting the vertex      (resp.     )</a:t>
            </a:r>
          </a:p>
          <a:p>
            <a:endParaRPr lang="en-US" sz="2800" b="1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450311" y="641788"/>
          <a:ext cx="398289" cy="577412"/>
        </p:xfrm>
        <a:graphic>
          <a:graphicData uri="http://schemas.openxmlformats.org/presentationml/2006/ole">
            <p:oleObj spid="_x0000_s5122" name="Equation" r:id="rId3" imgW="1396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13983" y="1143000"/>
          <a:ext cx="548217" cy="533400"/>
        </p:xfrm>
        <a:graphic>
          <a:graphicData uri="http://schemas.openxmlformats.org/presentationml/2006/ole">
            <p:oleObj spid="_x0000_s5124" name="Equation" r:id="rId4" imgW="177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48113" y="1066800"/>
          <a:ext cx="395287" cy="547688"/>
        </p:xfrm>
        <a:graphic>
          <a:graphicData uri="http://schemas.openxmlformats.org/presentationml/2006/ole">
            <p:oleObj spid="_x0000_s5125" name="Equation" r:id="rId5" imgW="16488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918200" y="1143000"/>
          <a:ext cx="406400" cy="511176"/>
        </p:xfrm>
        <a:graphic>
          <a:graphicData uri="http://schemas.openxmlformats.org/presentationml/2006/ole">
            <p:oleObj spid="_x0000_s5126" name="Equation" r:id="rId6" imgW="20304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1371600"/>
          <a:ext cx="457200" cy="692270"/>
        </p:xfrm>
        <a:graphic>
          <a:graphicData uri="http://schemas.openxmlformats.org/presentationml/2006/ole">
            <p:oleObj spid="_x0000_s5127" name="Equation" r:id="rId7" imgW="215640" imgH="27936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049174" y="1395412"/>
          <a:ext cx="541626" cy="661988"/>
        </p:xfrm>
        <a:graphic>
          <a:graphicData uri="http://schemas.openxmlformats.org/presentationml/2006/ole">
            <p:oleObj spid="_x0000_s5129" name="Equation" r:id="rId8" imgW="228600" imgH="27936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562600" y="1524000"/>
          <a:ext cx="414867" cy="533400"/>
        </p:xfrm>
        <a:graphic>
          <a:graphicData uri="http://schemas.openxmlformats.org/presentationml/2006/ole">
            <p:oleObj spid="_x0000_s5130" name="Equation" r:id="rId9" imgW="177480" imgH="228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55267" y="1524000"/>
          <a:ext cx="474133" cy="533400"/>
        </p:xfrm>
        <a:graphic>
          <a:graphicData uri="http://schemas.openxmlformats.org/presentationml/2006/ole">
            <p:oleObj spid="_x0000_s5131" name="Equation" r:id="rId10" imgW="20304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81400" y="1828800"/>
          <a:ext cx="381000" cy="545523"/>
        </p:xfrm>
        <a:graphic>
          <a:graphicData uri="http://schemas.openxmlformats.org/presentationml/2006/ole">
            <p:oleObj spid="_x0000_s5132" name="Equation" r:id="rId11" imgW="139680" imgH="1904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962400" y="1828800"/>
          <a:ext cx="457200" cy="571500"/>
        </p:xfrm>
        <a:graphic>
          <a:graphicData uri="http://schemas.openxmlformats.org/presentationml/2006/ole">
            <p:oleObj spid="_x0000_s5133" name="Equation" r:id="rId12" imgW="152280" imgH="1904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257800" y="1905000"/>
          <a:ext cx="414866" cy="533399"/>
        </p:xfrm>
        <a:graphic>
          <a:graphicData uri="http://schemas.openxmlformats.org/presentationml/2006/ole">
            <p:oleObj spid="_x0000_s5134" name="Equation" r:id="rId13" imgW="177480" imgH="2286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12467" y="1905000"/>
          <a:ext cx="474133" cy="533400"/>
        </p:xfrm>
        <a:graphic>
          <a:graphicData uri="http://schemas.openxmlformats.org/presentationml/2006/ole">
            <p:oleObj spid="_x0000_s5135" name="Equation" r:id="rId14" imgW="203040" imgH="2286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371600" y="2438400"/>
          <a:ext cx="6199414" cy="647700"/>
        </p:xfrm>
        <a:graphic>
          <a:graphicData uri="http://schemas.openxmlformats.org/presentationml/2006/ole">
            <p:oleObj spid="_x0000_s5136" name="Equation" r:id="rId15" imgW="2552400" imgH="2664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162800" y="3886200"/>
          <a:ext cx="675640" cy="533400"/>
        </p:xfrm>
        <a:graphic>
          <a:graphicData uri="http://schemas.openxmlformats.org/presentationml/2006/ole">
            <p:oleObj spid="_x0000_s5137" name="Equation" r:id="rId16" imgW="241200" imgH="19044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924800" y="3886200"/>
          <a:ext cx="334433" cy="547255"/>
        </p:xfrm>
        <a:graphic>
          <a:graphicData uri="http://schemas.openxmlformats.org/presentationml/2006/ole">
            <p:oleObj spid="_x0000_s5138" name="Equation" r:id="rId17" imgW="139680" imgH="22860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690688" y="4876800"/>
          <a:ext cx="4240212" cy="660400"/>
        </p:xfrm>
        <a:graphic>
          <a:graphicData uri="http://schemas.openxmlformats.org/presentationml/2006/ole">
            <p:oleObj spid="_x0000_s5139" name="Equation" r:id="rId18" imgW="1714320" imgH="26640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981200" y="5529943"/>
          <a:ext cx="381000" cy="489857"/>
        </p:xfrm>
        <a:graphic>
          <a:graphicData uri="http://schemas.openxmlformats.org/presentationml/2006/ole">
            <p:oleObj spid="_x0000_s5140" name="Equation" r:id="rId19" imgW="177480" imgH="22860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514600" y="5486400"/>
          <a:ext cx="457200" cy="514350"/>
        </p:xfrm>
        <a:graphic>
          <a:graphicData uri="http://schemas.openxmlformats.org/presentationml/2006/ole">
            <p:oleObj spid="_x0000_s5141" name="Equation" r:id="rId20" imgW="203040" imgH="22860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114800" y="5867400"/>
          <a:ext cx="325967" cy="533401"/>
        </p:xfrm>
        <a:graphic>
          <a:graphicData uri="http://schemas.openxmlformats.org/presentationml/2006/ole">
            <p:oleObj spid="_x0000_s5142" name="Equation" r:id="rId21" imgW="139680" imgH="2286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410200" y="5873261"/>
          <a:ext cx="381000" cy="527539"/>
        </p:xfrm>
        <a:graphic>
          <a:graphicData uri="http://schemas.openxmlformats.org/presentationml/2006/ole">
            <p:oleObj spid="_x0000_s5143" name="Equation" r:id="rId22" imgW="164880" imgH="2286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153400" y="5486400"/>
          <a:ext cx="381000" cy="489858"/>
        </p:xfrm>
        <a:graphic>
          <a:graphicData uri="http://schemas.openxmlformats.org/presentationml/2006/ole">
            <p:oleObj spid="_x0000_s5144" name="Equation" r:id="rId23" imgW="177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Theorem 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Let G be a graph with a cut vertex u.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i="1" dirty="0" smtClean="0"/>
              <a:t>If at least two components of G-u are </a:t>
            </a:r>
            <a:r>
              <a:rPr lang="en-US" sz="2800" i="1" dirty="0" err="1" smtClean="0"/>
              <a:t>supergraphs</a:t>
            </a:r>
            <a:r>
              <a:rPr lang="en-US" sz="2800" i="1" dirty="0" smtClean="0"/>
              <a:t> of Smith graphs, and if at least one </a:t>
            </a:r>
            <a:r>
              <a:rPr lang="en-US" sz="2800" i="1" dirty="0" smtClean="0"/>
              <a:t>of </a:t>
            </a:r>
            <a:r>
              <a:rPr lang="en-US" sz="2800" i="1" dirty="0" smtClean="0"/>
              <a:t>them is a proper </a:t>
            </a:r>
            <a:r>
              <a:rPr lang="en-US" sz="2800" i="1" dirty="0" err="1" smtClean="0"/>
              <a:t>supergraph</a:t>
            </a:r>
            <a:r>
              <a:rPr lang="en-US" sz="2800" i="1" dirty="0" smtClean="0"/>
              <a:t>, then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i="1" dirty="0" smtClean="0"/>
              <a:t>If at least two components of G-u are Smith graphs, and the rest are </a:t>
            </a:r>
            <a:r>
              <a:rPr lang="en-US" sz="2800" i="1" dirty="0" err="1" smtClean="0"/>
              <a:t>subgraphs</a:t>
            </a:r>
            <a:r>
              <a:rPr lang="en-US" sz="2800" i="1" dirty="0" smtClean="0"/>
              <a:t> of </a:t>
            </a:r>
            <a:r>
              <a:rPr lang="en-US" sz="2800" i="1" dirty="0" smtClean="0"/>
              <a:t>Smith </a:t>
            </a:r>
            <a:r>
              <a:rPr lang="en-US" sz="2800" i="1" dirty="0" smtClean="0"/>
              <a:t>graphs, then</a:t>
            </a:r>
          </a:p>
          <a:p>
            <a:pPr marL="571500" indent="-571500">
              <a:buFont typeface="+mj-lt"/>
              <a:buAutoNum type="romanLcPeriod"/>
            </a:pPr>
            <a:endParaRPr lang="en-US" sz="2800" i="1" dirty="0"/>
          </a:p>
          <a:p>
            <a:pPr marL="571500" indent="-571500">
              <a:buFont typeface="+mj-lt"/>
              <a:buAutoNum type="romanLcPeriod"/>
            </a:pPr>
            <a:r>
              <a:rPr lang="en-US" sz="2800" i="1" dirty="0" smtClean="0"/>
              <a:t>If at most one component of G-u is a Smith graph, and the rest are proper </a:t>
            </a:r>
            <a:r>
              <a:rPr lang="en-US" sz="2800" i="1" dirty="0" err="1" smtClean="0"/>
              <a:t>subgraphs</a:t>
            </a:r>
            <a:r>
              <a:rPr lang="en-US" sz="2800" i="1" dirty="0" smtClean="0"/>
              <a:t> of Smith graphs, then </a:t>
            </a:r>
          </a:p>
          <a:p>
            <a:pPr marL="571500" indent="-571500">
              <a:buNone/>
            </a:pPr>
            <a:endParaRPr lang="en-US" sz="28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00588" y="2717800"/>
          <a:ext cx="1328737" cy="482600"/>
        </p:xfrm>
        <a:graphic>
          <a:graphicData uri="http://schemas.openxmlformats.org/presentationml/2006/ole">
            <p:oleObj spid="_x0000_s6146" name="Equation" r:id="rId3" imgW="69840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4038600"/>
          <a:ext cx="1447800" cy="526473"/>
        </p:xfrm>
        <a:graphic>
          <a:graphicData uri="http://schemas.openxmlformats.org/presentationml/2006/ole">
            <p:oleObj spid="_x0000_s6147" name="Equation" r:id="rId4" imgW="698400" imgH="253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5491018"/>
          <a:ext cx="1524000" cy="554182"/>
        </p:xfrm>
        <a:graphic>
          <a:graphicData uri="http://schemas.openxmlformats.org/presentationml/2006/ole">
            <p:oleObj spid="_x0000_s6148" name="Equation" r:id="rId5" imgW="698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124199"/>
          </a:xfrm>
        </p:spPr>
        <p:txBody>
          <a:bodyPr>
            <a:normAutofit/>
          </a:bodyPr>
          <a:lstStyle/>
          <a:p>
            <a:r>
              <a:rPr lang="en-US" b="1" dirty="0" smtClean="0"/>
              <a:t>Maximum number of loaded vertices of the </a:t>
            </a:r>
            <a:r>
              <a:rPr lang="en-US" b="1" dirty="0" smtClean="0"/>
              <a:t>cycle</a:t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 err="1" smtClean="0"/>
              <a:t>unicyclic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reflexive </a:t>
            </a:r>
            <a:r>
              <a:rPr lang="en-US" b="1" dirty="0" smtClean="0"/>
              <a:t>graph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3100" b="1" dirty="0" smtClean="0"/>
              <a:t>Theorem 1. </a:t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dirty="0"/>
              <a:t>The cycle of </a:t>
            </a:r>
            <a:r>
              <a:rPr lang="en-US" sz="3100" dirty="0" err="1"/>
              <a:t>unicyclic</a:t>
            </a:r>
            <a:r>
              <a:rPr lang="en-US" sz="3100" dirty="0"/>
              <a:t> reflexive graph of length greater than 8 </a:t>
            </a:r>
            <a:r>
              <a:rPr lang="en-US" sz="3100" dirty="0" smtClean="0"/>
              <a:t>cannot have </a:t>
            </a:r>
            <a:r>
              <a:rPr lang="en-US" sz="3100" dirty="0"/>
              <a:t>more than 7 loaded vertices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Theorem 2. </a:t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dirty="0" smtClean="0"/>
              <a:t>The cycle of </a:t>
            </a:r>
            <a:r>
              <a:rPr lang="en-US" sz="3100" dirty="0" err="1" smtClean="0"/>
              <a:t>unicyclic</a:t>
            </a:r>
            <a:r>
              <a:rPr lang="en-US" sz="3100" dirty="0" smtClean="0"/>
              <a:t> reflexive graph of length greater than 10 cannot have more than 6 loaded vertices. </a:t>
            </a:r>
            <a:br>
              <a:rPr lang="en-US" sz="31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0" y="5486400"/>
            <a:ext cx="457200" cy="16002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" y="3810000"/>
            <a:ext cx="8001000" cy="1325563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5850</TotalTime>
  <Words>1536</Words>
  <Application>Microsoft Office PowerPoint</Application>
  <PresentationFormat>On-screen Show (4:3)</PresentationFormat>
  <Paragraphs>413</Paragraphs>
  <Slides>21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ON UNICYCLIC REFLEXIVE GRAPHS</vt:lpstr>
      <vt:lpstr>Slide 2</vt:lpstr>
      <vt:lpstr>Slide 3</vt:lpstr>
      <vt:lpstr>Figure 1.</vt:lpstr>
      <vt:lpstr>Slide 5</vt:lpstr>
      <vt:lpstr>Slide 6</vt:lpstr>
      <vt:lpstr>Theorem RS</vt:lpstr>
      <vt:lpstr>Maximum number of loaded vertices of the cycle in unicyclic reflexive graph</vt:lpstr>
      <vt:lpstr>  Theorem 1.   The cycle of unicyclic reflexive graph of length greater than 8 cannot have more than 7 loaded vertices.   Theorem 2.   The cycle of unicyclic reflexive graph of length greater than 10 cannot have more than 6 loaded vertices.    </vt:lpstr>
      <vt:lpstr>Slide 10</vt:lpstr>
      <vt:lpstr> </vt:lpstr>
      <vt:lpstr>Slide 12</vt:lpstr>
      <vt:lpstr>Slide 13</vt:lpstr>
      <vt:lpstr>Slide 14</vt:lpstr>
      <vt:lpstr>Slide 15</vt:lpstr>
      <vt:lpstr>m = n = 1: PG(2) = 5pq - 8p - 8q – 52  p≥35: PG(2)= 167q - 332 &gt; 0   p≥11 and q≥3: PG(2)= 47q - 140 &gt; 0 </vt:lpstr>
      <vt:lpstr>m=n=p=1:  PG(2) = -3q - 60 &lt; 0 </vt:lpstr>
      <vt:lpstr>The length of the cycle with three loaded vertices 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loaded vertices of the cycle in unicyclic reflexive graphs</dc:title>
  <dc:creator>Tamara</dc:creator>
  <cp:lastModifiedBy>Tamara</cp:lastModifiedBy>
  <cp:revision>188</cp:revision>
  <dcterms:created xsi:type="dcterms:W3CDTF">2008-08-18T07:35:12Z</dcterms:created>
  <dcterms:modified xsi:type="dcterms:W3CDTF">2010-05-27T07:18:18Z</dcterms:modified>
</cp:coreProperties>
</file>